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87" r:id="rId20"/>
    <p:sldId id="279" r:id="rId21"/>
    <p:sldId id="280" r:id="rId22"/>
    <p:sldId id="28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D838-3AC2-4169-A6CF-486A53CCBA9A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F404-A987-4C95-BAFE-A9828377071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0499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True: </a:t>
            </a:r>
            <a:r>
              <a:rPr lang="de-AT" dirty="0" err="1" smtClean="0"/>
              <a:t>c+d</a:t>
            </a:r>
            <a:endParaRPr lang="de-AT" dirty="0" smtClean="0"/>
          </a:p>
          <a:p>
            <a:r>
              <a:rPr lang="de-AT" dirty="0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8F404-A987-4C95-BAFE-A9828377071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467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36B1-58C9-4801-A5AE-D9BCF04C7F3D}" type="datetimeFigureOut">
              <a:rPr lang="de-DE" smtClean="0"/>
              <a:pPr/>
              <a:t>23.09.2016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EC7-53CD-4146-A9AC-5858BEA2CA4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839200" cy="3657600"/>
          </a:xfrm>
        </p:spPr>
        <p:txBody>
          <a:bodyPr/>
          <a:lstStyle/>
          <a:p>
            <a:r>
              <a:rPr lang="de-AT" sz="4800" b="1" dirty="0" smtClean="0">
                <a:solidFill>
                  <a:schemeClr val="bg1"/>
                </a:solidFill>
              </a:rPr>
              <a:t>Europäischer Tag der Sprachen</a:t>
            </a:r>
            <a:br>
              <a:rPr lang="de-AT" sz="4800" b="1" dirty="0" smtClean="0">
                <a:solidFill>
                  <a:schemeClr val="bg1"/>
                </a:solidFill>
              </a:rPr>
            </a:br>
            <a:r>
              <a:rPr lang="de-AT" sz="4800" b="1" dirty="0" smtClean="0">
                <a:solidFill>
                  <a:schemeClr val="bg1"/>
                </a:solidFill>
              </a:rPr>
              <a:t>QUIZ </a:t>
            </a:r>
            <a:r>
              <a:rPr lang="de-AT" b="1" dirty="0" smtClean="0"/>
              <a:t/>
            </a:r>
            <a:br>
              <a:rPr lang="de-AT" b="1" dirty="0" smtClean="0"/>
            </a:br>
            <a:endParaRPr lang="de-DE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351588" cy="21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685800"/>
            <a:ext cx="5943600" cy="5440363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5. </a:t>
            </a:r>
            <a:r>
              <a:rPr lang="en-US" b="1" dirty="0" smtClean="0">
                <a:solidFill>
                  <a:schemeClr val="bg1"/>
                </a:solidFill>
              </a:rPr>
              <a:t>Es </a:t>
            </a:r>
            <a:r>
              <a:rPr lang="en-US" b="1" dirty="0" err="1" smtClean="0">
                <a:solidFill>
                  <a:schemeClr val="bg1"/>
                </a:solidFill>
              </a:rPr>
              <a:t>gibt</a:t>
            </a:r>
            <a:r>
              <a:rPr lang="en-US" b="1" dirty="0" smtClean="0">
                <a:solidFill>
                  <a:schemeClr val="bg1"/>
                </a:solidFill>
              </a:rPr>
              <a:t> auf </a:t>
            </a:r>
            <a:r>
              <a:rPr lang="en-US" b="1" dirty="0" err="1" smtClean="0">
                <a:solidFill>
                  <a:schemeClr val="bg1"/>
                </a:solidFill>
              </a:rPr>
              <a:t>der</a:t>
            </a:r>
            <a:r>
              <a:rPr lang="en-US" b="1" dirty="0" smtClean="0">
                <a:solidFill>
                  <a:schemeClr val="bg1"/>
                </a:solidFill>
              </a:rPr>
              <a:t> Welt </a:t>
            </a:r>
            <a:r>
              <a:rPr lang="en-US" b="1" dirty="0" err="1" smtClean="0">
                <a:solidFill>
                  <a:schemeClr val="bg1"/>
                </a:solidFill>
              </a:rPr>
              <a:t>genau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eine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Gebärdensprache</a:t>
            </a:r>
            <a:r>
              <a:rPr lang="en-US" b="1" dirty="0" smtClean="0">
                <a:solidFill>
                  <a:schemeClr val="bg1"/>
                </a:solidFill>
              </a:rPr>
              <a:t>, die </a:t>
            </a:r>
            <a:r>
              <a:rPr lang="en-US" b="1" dirty="0" err="1" smtClean="0">
                <a:solidFill>
                  <a:schemeClr val="bg1"/>
                </a:solidFill>
              </a:rPr>
              <a:t>alle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verstehen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 err="1" smtClean="0">
                <a:solidFill>
                  <a:schemeClr val="bg1"/>
                </a:solidFill>
              </a:rPr>
              <a:t>richtig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oder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falsch</a:t>
            </a:r>
            <a:r>
              <a:rPr lang="en-US" b="1" dirty="0" smtClean="0">
                <a:solidFill>
                  <a:schemeClr val="bg1"/>
                </a:solidFill>
              </a:rPr>
              <a:t>?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richtig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dirty="0" err="1" smtClean="0"/>
              <a:t>falsch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13620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008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B. </a:t>
            </a:r>
            <a:r>
              <a:rPr lang="en-US" b="1" dirty="0" err="1" smtClean="0"/>
              <a:t>Falsch</a:t>
            </a:r>
            <a:r>
              <a:rPr lang="en-US" b="1" dirty="0" smtClean="0"/>
              <a:t>. </a:t>
            </a:r>
            <a:r>
              <a:rPr lang="en-US" dirty="0" smtClean="0"/>
              <a:t>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Gebärdensprachen</a:t>
            </a:r>
            <a:r>
              <a:rPr lang="en-US" dirty="0" smtClean="0"/>
              <a:t>, </a:t>
            </a:r>
            <a:r>
              <a:rPr lang="en-US" dirty="0" err="1" smtClean="0"/>
              <a:t>genau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gesprochene</a:t>
            </a:r>
            <a:r>
              <a:rPr lang="en-US" dirty="0" smtClean="0"/>
              <a:t> </a:t>
            </a:r>
            <a:r>
              <a:rPr lang="en-US" dirty="0" err="1" smtClean="0"/>
              <a:t>Sprachen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. 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800" dirty="0" err="1" smtClean="0"/>
              <a:t>Gebärdensprachen</a:t>
            </a:r>
            <a:r>
              <a:rPr lang="en-US" sz="2800" dirty="0" smtClean="0"/>
              <a:t> </a:t>
            </a:r>
            <a:r>
              <a:rPr lang="en-US" sz="2800" dirty="0" err="1" smtClean="0"/>
              <a:t>haben</a:t>
            </a:r>
            <a:r>
              <a:rPr lang="en-US" sz="2800" dirty="0" smtClean="0"/>
              <a:t> </a:t>
            </a:r>
            <a:r>
              <a:rPr lang="en-US" sz="2800" dirty="0" err="1" smtClean="0"/>
              <a:t>sich</a:t>
            </a:r>
            <a:r>
              <a:rPr lang="en-US" sz="2800" dirty="0" smtClean="0"/>
              <a:t> in </a:t>
            </a:r>
            <a:r>
              <a:rPr lang="en-US" sz="2800" dirty="0" err="1" smtClean="0"/>
              <a:t>verschiedenen</a:t>
            </a:r>
            <a:r>
              <a:rPr lang="en-US" sz="2800" dirty="0" smtClean="0"/>
              <a:t> </a:t>
            </a:r>
            <a:r>
              <a:rPr lang="en-US" sz="2800" dirty="0" err="1" smtClean="0"/>
              <a:t>Ländern</a:t>
            </a:r>
            <a:r>
              <a:rPr lang="en-US" sz="2800" dirty="0" smtClean="0"/>
              <a:t> </a:t>
            </a:r>
            <a:r>
              <a:rPr lang="en-US" sz="2800" dirty="0" err="1" smtClean="0"/>
              <a:t>ebenso</a:t>
            </a:r>
            <a:r>
              <a:rPr lang="en-US" sz="2800" dirty="0" smtClean="0"/>
              <a:t> </a:t>
            </a:r>
            <a:r>
              <a:rPr lang="en-US" sz="2800" dirty="0" err="1" smtClean="0"/>
              <a:t>eigenständig</a:t>
            </a:r>
            <a:r>
              <a:rPr lang="en-US" sz="2800" dirty="0" smtClean="0"/>
              <a:t> </a:t>
            </a:r>
            <a:r>
              <a:rPr lang="en-US" sz="2800" dirty="0" err="1" smtClean="0"/>
              <a:t>entwickelt</a:t>
            </a:r>
            <a:r>
              <a:rPr lang="en-US" sz="2800" dirty="0" smtClean="0"/>
              <a:t>, </a:t>
            </a:r>
            <a:r>
              <a:rPr lang="en-US" sz="2800" dirty="0" err="1" smtClean="0"/>
              <a:t>wie</a:t>
            </a:r>
            <a:r>
              <a:rPr lang="en-US" sz="2800" dirty="0" smtClean="0"/>
              <a:t> das </a:t>
            </a:r>
            <a:r>
              <a:rPr lang="en-US" sz="2800" dirty="0" err="1" smtClean="0"/>
              <a:t>auch</a:t>
            </a:r>
            <a:r>
              <a:rPr lang="en-US" sz="2800" dirty="0" smtClean="0"/>
              <a:t> </a:t>
            </a:r>
            <a:r>
              <a:rPr lang="en-US" sz="2800" dirty="0" err="1" smtClean="0"/>
              <a:t>gesprochene</a:t>
            </a:r>
            <a:r>
              <a:rPr lang="en-US" sz="2800" dirty="0" smtClean="0"/>
              <a:t> </a:t>
            </a:r>
            <a:r>
              <a:rPr lang="en-US" sz="2800" dirty="0" err="1" smtClean="0"/>
              <a:t>Sprachen</a:t>
            </a:r>
            <a:r>
              <a:rPr lang="en-US" sz="2800" dirty="0" smtClean="0"/>
              <a:t> </a:t>
            </a:r>
            <a:r>
              <a:rPr lang="en-US" sz="2800" dirty="0" err="1" smtClean="0"/>
              <a:t>getan</a:t>
            </a:r>
            <a:r>
              <a:rPr lang="en-US" sz="2800" dirty="0" smtClean="0"/>
              <a:t> </a:t>
            </a:r>
            <a:r>
              <a:rPr lang="en-US" sz="2800" dirty="0" err="1" smtClean="0"/>
              <a:t>haben</a:t>
            </a:r>
            <a:r>
              <a:rPr lang="en-US" sz="2800" dirty="0" smtClean="0"/>
              <a:t>. </a:t>
            </a:r>
            <a:r>
              <a:rPr lang="en-US" sz="2800" dirty="0" err="1" smtClean="0"/>
              <a:t>Manchmal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 err="1" smtClean="0"/>
              <a:t>sich</a:t>
            </a:r>
            <a:r>
              <a:rPr lang="en-US" sz="2800" dirty="0" smtClean="0"/>
              <a:t> </a:t>
            </a:r>
            <a:r>
              <a:rPr lang="en-US" sz="2800" dirty="0" err="1" smtClean="0"/>
              <a:t>Zeichen</a:t>
            </a:r>
            <a:r>
              <a:rPr lang="en-US" sz="2800" dirty="0" smtClean="0"/>
              <a:t> </a:t>
            </a:r>
            <a:r>
              <a:rPr lang="en-US" sz="2800" dirty="0" err="1" smtClean="0"/>
              <a:t>ähnlich</a:t>
            </a:r>
            <a:r>
              <a:rPr lang="en-US" sz="2800" dirty="0" smtClean="0"/>
              <a:t>, </a:t>
            </a:r>
            <a:r>
              <a:rPr lang="en-US" sz="2800" dirty="0" err="1" smtClean="0"/>
              <a:t>manchmal</a:t>
            </a:r>
            <a:r>
              <a:rPr lang="en-US" sz="2800" dirty="0" smtClean="0"/>
              <a:t> </a:t>
            </a:r>
            <a:r>
              <a:rPr lang="en-US" sz="2800" dirty="0" err="1" smtClean="0"/>
              <a:t>nicht</a:t>
            </a:r>
            <a:r>
              <a:rPr lang="en-US" sz="2800" dirty="0" smtClean="0"/>
              <a:t>. 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13620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477000" cy="5592763"/>
          </a:xfrm>
        </p:spPr>
        <p:txBody>
          <a:bodyPr/>
          <a:lstStyle/>
          <a:p>
            <a:pPr algn="just">
              <a:buNone/>
            </a:pPr>
            <a:r>
              <a:rPr lang="de-AT" b="1" dirty="0" smtClean="0">
                <a:solidFill>
                  <a:schemeClr val="bg1"/>
                </a:solidFill>
              </a:rPr>
              <a:t>6. In welchem Land werden die meisten Sprachen gesprochen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Russland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China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c. Papua </a:t>
            </a:r>
            <a:r>
              <a:rPr lang="en-US" dirty="0" err="1" smtClean="0"/>
              <a:t>Neuguinea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d. </a:t>
            </a:r>
            <a:r>
              <a:rPr lang="en-US" dirty="0" err="1" smtClean="0"/>
              <a:t>Brasilien</a:t>
            </a:r>
            <a:endParaRPr lang="en-US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2097087" cy="43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553200" cy="5440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A: In </a:t>
            </a:r>
            <a:r>
              <a:rPr lang="en-US" b="1" dirty="0" err="1" smtClean="0"/>
              <a:t>Russland</a:t>
            </a:r>
            <a:r>
              <a:rPr lang="en-US" b="1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weitem</a:t>
            </a:r>
            <a:r>
              <a:rPr lang="en-US" dirty="0" smtClean="0"/>
              <a:t> am </a:t>
            </a:r>
            <a:r>
              <a:rPr lang="en-US" dirty="0" err="1" smtClean="0"/>
              <a:t>meisten</a:t>
            </a:r>
            <a:r>
              <a:rPr lang="en-US" dirty="0" smtClean="0"/>
              <a:t> </a:t>
            </a:r>
            <a:r>
              <a:rPr lang="en-US" dirty="0" err="1" smtClean="0"/>
              <a:t>Sprachen</a:t>
            </a:r>
            <a:r>
              <a:rPr lang="en-US" dirty="0" smtClean="0"/>
              <a:t> </a:t>
            </a:r>
            <a:r>
              <a:rPr lang="en-US" dirty="0" err="1" smtClean="0"/>
              <a:t>gesprochen</a:t>
            </a:r>
            <a:r>
              <a:rPr lang="en-US" dirty="0" smtClean="0"/>
              <a:t>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je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Zählweise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b="1" dirty="0" smtClean="0"/>
              <a:t>130 und 200 </a:t>
            </a:r>
            <a:r>
              <a:rPr lang="en-US" dirty="0" err="1" smtClean="0"/>
              <a:t>Sprachen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3" descr="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2819400"/>
            <a:ext cx="4038600" cy="25544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2097087" cy="43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762000"/>
            <a:ext cx="6096000" cy="5364163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7. </a:t>
            </a:r>
            <a:r>
              <a:rPr lang="de-AT" b="1" dirty="0" err="1" smtClean="0">
                <a:solidFill>
                  <a:schemeClr val="bg1"/>
                </a:solidFill>
              </a:rPr>
              <a:t>Wieviele</a:t>
            </a:r>
            <a:r>
              <a:rPr lang="de-AT" b="1" dirty="0" smtClean="0">
                <a:solidFill>
                  <a:schemeClr val="bg1"/>
                </a:solidFill>
              </a:rPr>
              <a:t> Wörter können wir ungefähr in unserer Muttersprache aktiv verwenden? 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	a. etwa 30.000 Wörter</a:t>
            </a:r>
          </a:p>
          <a:p>
            <a:pPr>
              <a:buNone/>
            </a:pPr>
            <a:r>
              <a:rPr lang="de-AT" dirty="0" smtClean="0"/>
              <a:t>	b. etwa 50.000 Wörter</a:t>
            </a:r>
          </a:p>
          <a:p>
            <a:pPr>
              <a:buNone/>
            </a:pPr>
            <a:r>
              <a:rPr lang="de-AT" dirty="0" smtClean="0"/>
              <a:t>	c. etwa 150.000 Wörter</a:t>
            </a:r>
          </a:p>
          <a:p>
            <a:pPr>
              <a:buNone/>
            </a:pPr>
            <a:r>
              <a:rPr lang="de-AT" dirty="0" smtClean="0"/>
              <a:t>	d. etwa 9.000 Wörter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6850"/>
            <a:ext cx="2037324" cy="41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90600"/>
            <a:ext cx="6324600" cy="5135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err="1" smtClean="0"/>
              <a:t>Antwort</a:t>
            </a:r>
            <a:r>
              <a:rPr lang="en-US" sz="2800" b="1" dirty="0" smtClean="0"/>
              <a:t> B: </a:t>
            </a:r>
            <a:r>
              <a:rPr lang="en-US" sz="2800" dirty="0" smtClean="0"/>
              <a:t>Es </a:t>
            </a:r>
            <a:r>
              <a:rPr lang="en-US" sz="2800" dirty="0" err="1" smtClean="0"/>
              <a:t>können</a:t>
            </a:r>
            <a:r>
              <a:rPr lang="en-US" sz="2800" dirty="0" smtClean="0"/>
              <a:t> </a:t>
            </a:r>
            <a:r>
              <a:rPr lang="en-US" sz="2800" dirty="0" err="1" smtClean="0"/>
              <a:t>bis</a:t>
            </a:r>
            <a:r>
              <a:rPr lang="en-US" sz="2800" dirty="0" smtClean="0"/>
              <a:t> </a:t>
            </a:r>
            <a:r>
              <a:rPr lang="en-US" sz="2800" dirty="0" err="1" smtClean="0"/>
              <a:t>zu</a:t>
            </a:r>
            <a:r>
              <a:rPr lang="en-US" sz="2800" dirty="0" smtClean="0"/>
              <a:t> 50.000 </a:t>
            </a:r>
            <a:r>
              <a:rPr lang="en-US" sz="2800" dirty="0" err="1" smtClean="0"/>
              <a:t>Wörter</a:t>
            </a:r>
            <a:r>
              <a:rPr lang="en-US" sz="2800" b="1" dirty="0" smtClean="0"/>
              <a:t> </a:t>
            </a:r>
            <a:r>
              <a:rPr lang="en-US" sz="2800" dirty="0" err="1" smtClean="0"/>
              <a:t>sein</a:t>
            </a:r>
            <a:r>
              <a:rPr lang="en-US" sz="2800" dirty="0" smtClean="0"/>
              <a:t>, die </a:t>
            </a:r>
            <a:r>
              <a:rPr lang="en-US" sz="2800" dirty="0" err="1" smtClean="0"/>
              <a:t>wir</a:t>
            </a:r>
            <a:r>
              <a:rPr lang="en-US" sz="2800" dirty="0" smtClean="0"/>
              <a:t> </a:t>
            </a:r>
            <a:r>
              <a:rPr lang="en-US" sz="2800" dirty="0" err="1" smtClean="0"/>
              <a:t>aktiv</a:t>
            </a:r>
            <a:r>
              <a:rPr lang="en-US" sz="2800" dirty="0" smtClean="0"/>
              <a:t> in </a:t>
            </a:r>
            <a:r>
              <a:rPr lang="en-US" sz="2800" dirty="0" err="1" smtClean="0"/>
              <a:t>unserer</a:t>
            </a:r>
            <a:r>
              <a:rPr lang="en-US" sz="2800" dirty="0" smtClean="0"/>
              <a:t> </a:t>
            </a:r>
            <a:r>
              <a:rPr lang="en-US" sz="2800" dirty="0" err="1" smtClean="0"/>
              <a:t>Muttersprache</a:t>
            </a:r>
            <a:r>
              <a:rPr lang="en-US" sz="2800" dirty="0" smtClean="0"/>
              <a:t> </a:t>
            </a:r>
            <a:r>
              <a:rPr lang="en-US" sz="2800" dirty="0" err="1" smtClean="0"/>
              <a:t>beherrschen</a:t>
            </a:r>
            <a:r>
              <a:rPr lang="en-US" sz="2800" dirty="0" smtClean="0"/>
              <a:t>. </a:t>
            </a:r>
          </a:p>
          <a:p>
            <a:pPr algn="just">
              <a:buNone/>
            </a:pPr>
            <a:r>
              <a:rPr lang="en-US" sz="2800" dirty="0" smtClean="0"/>
              <a:t>Unser </a:t>
            </a:r>
            <a:r>
              <a:rPr lang="en-US" sz="2800" dirty="0" err="1" smtClean="0"/>
              <a:t>passiver</a:t>
            </a:r>
            <a:r>
              <a:rPr lang="en-US" sz="2800" dirty="0" smtClean="0"/>
              <a:t> </a:t>
            </a:r>
            <a:r>
              <a:rPr lang="en-US" sz="2800" dirty="0" err="1" smtClean="0"/>
              <a:t>Wortschatz</a:t>
            </a:r>
            <a:r>
              <a:rPr lang="en-US" sz="2800" dirty="0" smtClean="0"/>
              <a:t>, also </a:t>
            </a:r>
            <a:r>
              <a:rPr lang="en-US" sz="2800" dirty="0" err="1" smtClean="0"/>
              <a:t>Wörter</a:t>
            </a:r>
            <a:r>
              <a:rPr lang="en-US" sz="2800" dirty="0" smtClean="0"/>
              <a:t> die </a:t>
            </a:r>
            <a:r>
              <a:rPr lang="en-US" sz="2800" dirty="0" err="1" smtClean="0"/>
              <a:t>wir</a:t>
            </a:r>
            <a:r>
              <a:rPr lang="en-US" sz="2800" dirty="0" smtClean="0"/>
              <a:t> </a:t>
            </a:r>
            <a:r>
              <a:rPr lang="en-US" sz="2800" dirty="0" err="1" smtClean="0"/>
              <a:t>kennen</a:t>
            </a:r>
            <a:r>
              <a:rPr lang="en-US" sz="2800" dirty="0" smtClean="0"/>
              <a:t> (</a:t>
            </a:r>
            <a:r>
              <a:rPr lang="en-US" sz="2800" dirty="0" err="1" smtClean="0"/>
              <a:t>aber</a:t>
            </a:r>
            <a:r>
              <a:rPr lang="en-US" sz="2800" dirty="0" smtClean="0"/>
              <a:t> </a:t>
            </a:r>
            <a:r>
              <a:rPr lang="en-US" sz="2800" dirty="0" err="1" smtClean="0"/>
              <a:t>nicht</a:t>
            </a:r>
            <a:r>
              <a:rPr lang="en-US" sz="2800" dirty="0" smtClean="0"/>
              <a:t> </a:t>
            </a:r>
            <a:r>
              <a:rPr lang="en-US" sz="2800" dirty="0" err="1" smtClean="0"/>
              <a:t>verwenden</a:t>
            </a:r>
            <a:r>
              <a:rPr lang="en-US" sz="2800" dirty="0" smtClean="0"/>
              <a:t>)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noch</a:t>
            </a:r>
            <a:r>
              <a:rPr lang="en-US" sz="2800" dirty="0" smtClean="0"/>
              <a:t> </a:t>
            </a:r>
            <a:r>
              <a:rPr lang="en-US" sz="2800" dirty="0" err="1" smtClean="0"/>
              <a:t>größer</a:t>
            </a:r>
            <a:r>
              <a:rPr lang="en-US" sz="2800" dirty="0" smtClean="0"/>
              <a:t>. </a:t>
            </a:r>
          </a:p>
          <a:p>
            <a:pPr algn="just">
              <a:buNone/>
            </a:pPr>
            <a:r>
              <a:rPr lang="de-AT" sz="2800" dirty="0" smtClean="0"/>
              <a:t>Im Alltag aber verwenden wir gerade einmal einige tausend Wörter.</a:t>
            </a:r>
            <a:endParaRPr lang="de-D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6850"/>
            <a:ext cx="2037324" cy="41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1000"/>
            <a:ext cx="66294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8. Was stimmt?</a:t>
            </a:r>
          </a:p>
          <a:p>
            <a:pPr>
              <a:buNone/>
            </a:pPr>
            <a:endParaRPr lang="de-AT" sz="2800" dirty="0" smtClean="0"/>
          </a:p>
          <a:p>
            <a:pPr>
              <a:buNone/>
            </a:pPr>
            <a:r>
              <a:rPr lang="de-AT" sz="2800" dirty="0" smtClean="0"/>
              <a:t>	a. Französisch und Holländisch sind romanische Sprachen.</a:t>
            </a:r>
          </a:p>
          <a:p>
            <a:pPr>
              <a:buNone/>
            </a:pPr>
            <a:r>
              <a:rPr lang="de-AT" sz="2800" dirty="0" smtClean="0"/>
              <a:t>	b. Ungarisch und Slowakisch sind sich ähnlich.</a:t>
            </a:r>
          </a:p>
          <a:p>
            <a:pPr>
              <a:buNone/>
            </a:pPr>
            <a:r>
              <a:rPr lang="de-AT" sz="2800" dirty="0" smtClean="0"/>
              <a:t>	c. Dänisch und Färöisch sind </a:t>
            </a:r>
            <a:r>
              <a:rPr lang="de-AT" sz="2800" dirty="0" err="1" smtClean="0"/>
              <a:t>slavische</a:t>
            </a:r>
            <a:r>
              <a:rPr lang="de-AT" sz="2800" dirty="0" smtClean="0"/>
              <a:t> Sprachen.</a:t>
            </a:r>
          </a:p>
          <a:p>
            <a:pPr>
              <a:buNone/>
            </a:pPr>
            <a:r>
              <a:rPr lang="de-AT" sz="2800" dirty="0" smtClean="0"/>
              <a:t>	d. Italienisch und Spanisch sind sich ähnlich. </a:t>
            </a:r>
            <a:endParaRPr lang="de-DE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112996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0"/>
            <a:ext cx="6553200" cy="61261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dirty="0" smtClean="0"/>
          </a:p>
          <a:p>
            <a:pPr algn="just">
              <a:buNone/>
            </a:pPr>
            <a:r>
              <a:rPr lang="de-DE" sz="3000" b="1" dirty="0" smtClean="0"/>
              <a:t>D. Italienisch und Spanisch </a:t>
            </a:r>
            <a:r>
              <a:rPr lang="de-DE" sz="3000" dirty="0" smtClean="0"/>
              <a:t>sind sich ähnlich, denn sie gehören zur gleichen Sprachfamilie – zu den romanischen Sprachen</a:t>
            </a:r>
            <a:r>
              <a:rPr lang="en-US" sz="3000" dirty="0" smtClean="0"/>
              <a:t>. </a:t>
            </a:r>
          </a:p>
          <a:p>
            <a:pPr algn="just">
              <a:buNone/>
            </a:pPr>
            <a:endParaRPr lang="en-US" sz="2400" u="sng" dirty="0" smtClean="0"/>
          </a:p>
          <a:p>
            <a:pPr algn="just">
              <a:buNone/>
            </a:pPr>
            <a:r>
              <a:rPr lang="en-US" sz="2400" u="sng" dirty="0" smtClean="0"/>
              <a:t>	Deutsch		</a:t>
            </a:r>
            <a:r>
              <a:rPr lang="en-US" sz="2400" u="sng" dirty="0" err="1" smtClean="0"/>
              <a:t>Italienisch</a:t>
            </a:r>
            <a:r>
              <a:rPr lang="en-US" sz="2400" u="sng" dirty="0" smtClean="0"/>
              <a:t>	</a:t>
            </a:r>
            <a:r>
              <a:rPr lang="en-US" sz="2400" u="sng" dirty="0" err="1" smtClean="0"/>
              <a:t>Spanisch</a:t>
            </a:r>
            <a:endParaRPr lang="en-US" sz="2400" u="sng" dirty="0" smtClean="0"/>
          </a:p>
          <a:p>
            <a:pPr algn="just">
              <a:buNone/>
            </a:pPr>
            <a:r>
              <a:rPr lang="de-AT" sz="2400" dirty="0" smtClean="0"/>
              <a:t>	Wie geht‘s?		</a:t>
            </a:r>
            <a:r>
              <a:rPr lang="de-AT" sz="2400" dirty="0" err="1" smtClean="0"/>
              <a:t>Come</a:t>
            </a:r>
            <a:r>
              <a:rPr lang="de-AT" sz="2400" dirty="0" smtClean="0"/>
              <a:t> </a:t>
            </a:r>
            <a:r>
              <a:rPr lang="de-AT" sz="2400" dirty="0" err="1" smtClean="0"/>
              <a:t>stai</a:t>
            </a:r>
            <a:r>
              <a:rPr lang="de-AT" sz="2400" dirty="0" smtClean="0"/>
              <a:t>?	</a:t>
            </a:r>
            <a:r>
              <a:rPr lang="de-AT" sz="2400" dirty="0" err="1" smtClean="0"/>
              <a:t>Cómo</a:t>
            </a:r>
            <a:r>
              <a:rPr lang="de-AT" sz="2400" dirty="0" smtClean="0"/>
              <a:t> </a:t>
            </a:r>
            <a:r>
              <a:rPr lang="de-AT" sz="2400" dirty="0" err="1" smtClean="0"/>
              <a:t>estás</a:t>
            </a:r>
            <a:r>
              <a:rPr lang="de-AT" sz="2400" dirty="0" smtClean="0"/>
              <a:t>?</a:t>
            </a:r>
          </a:p>
          <a:p>
            <a:pPr algn="just">
              <a:buNone/>
            </a:pPr>
            <a:r>
              <a:rPr lang="de-AT" sz="2400" dirty="0" smtClean="0"/>
              <a:t>	Gut, und dir?	</a:t>
            </a:r>
            <a:r>
              <a:rPr lang="de-AT" sz="2400" dirty="0" err="1" smtClean="0"/>
              <a:t>Bene</a:t>
            </a:r>
            <a:r>
              <a:rPr lang="de-AT" sz="2400" dirty="0" smtClean="0"/>
              <a:t>, e tu?	Bien, y tu?</a:t>
            </a:r>
          </a:p>
          <a:p>
            <a:pPr algn="just">
              <a:buNone/>
            </a:pPr>
            <a:r>
              <a:rPr lang="de-AT" sz="2400" dirty="0" smtClean="0"/>
              <a:t>	Ich heiße…		Mi </a:t>
            </a:r>
            <a:r>
              <a:rPr lang="de-AT" sz="2400" dirty="0" err="1" smtClean="0"/>
              <a:t>chiamo</a:t>
            </a:r>
            <a:r>
              <a:rPr lang="de-AT" sz="2400" dirty="0" smtClean="0"/>
              <a:t>…	</a:t>
            </a:r>
            <a:r>
              <a:rPr lang="de-AT" sz="2400" dirty="0" err="1" smtClean="0"/>
              <a:t>Me</a:t>
            </a:r>
            <a:r>
              <a:rPr lang="de-AT" sz="2400" dirty="0" smtClean="0"/>
              <a:t> </a:t>
            </a:r>
            <a:r>
              <a:rPr lang="de-AT" sz="2400" dirty="0" err="1" smtClean="0"/>
              <a:t>llamo</a:t>
            </a:r>
            <a:r>
              <a:rPr lang="de-AT" sz="2400" dirty="0" smtClean="0"/>
              <a:t>…</a:t>
            </a:r>
            <a:endParaRPr lang="de-D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112996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57200"/>
            <a:ext cx="6324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9. Wo kommt denn dieser Zungenbrecher her</a:t>
            </a:r>
            <a:br>
              <a:rPr lang="de-AT" b="1" dirty="0" smtClean="0">
                <a:solidFill>
                  <a:schemeClr val="bg1"/>
                </a:solidFill>
              </a:rPr>
            </a:br>
            <a:r>
              <a:rPr lang="de-AT" b="1" dirty="0" smtClean="0">
                <a:solidFill>
                  <a:schemeClr val="bg1"/>
                </a:solidFill>
              </a:rPr>
              <a:t>„</a:t>
            </a:r>
            <a:r>
              <a:rPr lang="de-DE" b="1" dirty="0" err="1" smtClean="0">
                <a:solidFill>
                  <a:schemeClr val="bg1"/>
                </a:solidFill>
              </a:rPr>
              <a:t>Fisker</a:t>
            </a:r>
            <a:r>
              <a:rPr lang="de-DE" b="1" dirty="0" smtClean="0">
                <a:solidFill>
                  <a:schemeClr val="bg1"/>
                </a:solidFill>
              </a:rPr>
              <a:t> Frits </a:t>
            </a:r>
            <a:r>
              <a:rPr lang="de-DE" b="1" dirty="0" err="1" smtClean="0">
                <a:solidFill>
                  <a:schemeClr val="bg1"/>
                </a:solidFill>
              </a:rPr>
              <a:t>fisker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friske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fisk</a:t>
            </a:r>
            <a:r>
              <a:rPr lang="de-DE" b="1" dirty="0" smtClean="0">
                <a:solidFill>
                  <a:schemeClr val="bg1"/>
                </a:solidFill>
              </a:rPr>
              <a:t>“</a:t>
            </a:r>
          </a:p>
          <a:p>
            <a:pPr>
              <a:buNone/>
            </a:pPr>
            <a:r>
              <a:rPr lang="de-AT" dirty="0" smtClean="0"/>
              <a:t>	</a:t>
            </a:r>
            <a:br>
              <a:rPr lang="de-AT" dirty="0" smtClean="0"/>
            </a:br>
            <a:r>
              <a:rPr lang="de-AT" dirty="0" smtClean="0"/>
              <a:t>a. Norwegen</a:t>
            </a:r>
          </a:p>
          <a:p>
            <a:pPr>
              <a:buNone/>
            </a:pPr>
            <a:r>
              <a:rPr lang="de-AT" dirty="0" smtClean="0"/>
              <a:t>	b. Dänemark</a:t>
            </a:r>
          </a:p>
          <a:p>
            <a:pPr>
              <a:buNone/>
            </a:pPr>
            <a:r>
              <a:rPr lang="de-AT" dirty="0" smtClean="0"/>
              <a:t>	c. Island</a:t>
            </a:r>
          </a:p>
          <a:p>
            <a:pPr>
              <a:buNone/>
            </a:pPr>
            <a:r>
              <a:rPr lang="de-AT" dirty="0" smtClean="0"/>
              <a:t>	d. Finnland 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10854"/>
            <a:ext cx="1572403" cy="47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B. Aus Dänemark!</a:t>
            </a:r>
          </a:p>
          <a:p>
            <a:pPr>
              <a:buNone/>
            </a:pPr>
            <a:r>
              <a:rPr lang="de-AT" dirty="0" smtClean="0"/>
              <a:t>Siehe wie er demselben Spruch auf Deutsch ähnlich ist: </a:t>
            </a:r>
            <a:br>
              <a:rPr lang="de-AT" dirty="0" smtClean="0"/>
            </a:br>
            <a:r>
              <a:rPr lang="de-AT" dirty="0" smtClean="0"/>
              <a:t>Fischers Fritz </a:t>
            </a:r>
            <a:r>
              <a:rPr lang="de-AT" i="1" dirty="0" smtClean="0"/>
              <a:t>fischt</a:t>
            </a:r>
            <a:r>
              <a:rPr lang="de-AT" dirty="0" smtClean="0"/>
              <a:t> frische Fische</a:t>
            </a:r>
            <a:br>
              <a:rPr lang="de-AT" dirty="0" smtClean="0"/>
            </a:br>
            <a:r>
              <a:rPr lang="de-DE" dirty="0" err="1" smtClean="0"/>
              <a:t>Fisker</a:t>
            </a:r>
            <a:r>
              <a:rPr lang="de-DE" dirty="0" smtClean="0"/>
              <a:t> Frits </a:t>
            </a:r>
            <a:r>
              <a:rPr lang="de-DE" i="1" dirty="0" err="1" smtClean="0"/>
              <a:t>fisker</a:t>
            </a:r>
            <a:r>
              <a:rPr lang="de-DE" dirty="0" smtClean="0"/>
              <a:t> </a:t>
            </a:r>
            <a:r>
              <a:rPr lang="de-DE" dirty="0" err="1" smtClean="0"/>
              <a:t>friske</a:t>
            </a:r>
            <a:r>
              <a:rPr lang="de-DE" dirty="0" smtClean="0"/>
              <a:t> </a:t>
            </a:r>
            <a:r>
              <a:rPr lang="de-DE" dirty="0" err="1" smtClean="0"/>
              <a:t>fisk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10854"/>
            <a:ext cx="1572403" cy="47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endParaRPr lang="de-AT" dirty="0" smtClean="0"/>
          </a:p>
          <a:p>
            <a:pPr algn="just">
              <a:buNone/>
            </a:pPr>
            <a:r>
              <a:rPr lang="de-AT" b="1" dirty="0" smtClean="0">
                <a:solidFill>
                  <a:schemeClr val="bg1"/>
                </a:solidFill>
              </a:rPr>
              <a:t>1. </a:t>
            </a:r>
            <a:r>
              <a:rPr lang="en-US" b="1" dirty="0" err="1" smtClean="0">
                <a:solidFill>
                  <a:schemeClr val="bg1"/>
                </a:solidFill>
              </a:rPr>
              <a:t>Wie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viele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verschiedene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Sprachen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glaubt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ihr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werden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heute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noch</a:t>
            </a:r>
            <a:r>
              <a:rPr lang="en-US" b="1" dirty="0" smtClean="0">
                <a:solidFill>
                  <a:schemeClr val="bg1"/>
                </a:solidFill>
              </a:rPr>
              <a:t> auf </a:t>
            </a:r>
            <a:r>
              <a:rPr lang="en-US" b="1" dirty="0" err="1" smtClean="0">
                <a:solidFill>
                  <a:schemeClr val="bg1"/>
                </a:solidFill>
              </a:rPr>
              <a:t>der</a:t>
            </a:r>
            <a:r>
              <a:rPr lang="en-US" b="1" dirty="0" smtClean="0">
                <a:solidFill>
                  <a:schemeClr val="bg1"/>
                </a:solidFill>
              </a:rPr>
              <a:t> Welt </a:t>
            </a:r>
            <a:r>
              <a:rPr lang="en-US" b="1" dirty="0" err="1" smtClean="0">
                <a:solidFill>
                  <a:schemeClr val="bg1"/>
                </a:solidFill>
              </a:rPr>
              <a:t>gesprochen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de-AT" b="1" dirty="0" smtClean="0"/>
          </a:p>
          <a:p>
            <a:pPr marL="914400" lvl="1" indent="-514350">
              <a:buAutoNum type="alphaLcPeriod"/>
            </a:pPr>
            <a:r>
              <a:rPr lang="de-AT" dirty="0" smtClean="0"/>
              <a:t>Ungefähr 500</a:t>
            </a:r>
          </a:p>
          <a:p>
            <a:pPr marL="914400" lvl="1" indent="-514350">
              <a:buAutoNum type="alphaLcPeriod"/>
            </a:pPr>
            <a:r>
              <a:rPr lang="de-AT" dirty="0" smtClean="0"/>
              <a:t>Ungefähr 2000</a:t>
            </a:r>
          </a:p>
          <a:p>
            <a:pPr marL="914400" lvl="1" indent="-514350">
              <a:buAutoNum type="alphaLcPeriod"/>
            </a:pPr>
            <a:r>
              <a:rPr lang="de-AT" dirty="0" smtClean="0"/>
              <a:t>Ungefähr 6000</a:t>
            </a:r>
          </a:p>
          <a:p>
            <a:pPr marL="914400" lvl="1" indent="-514350">
              <a:buAutoNum type="alphaLcPeriod"/>
            </a:pPr>
            <a:r>
              <a:rPr lang="de-AT" dirty="0" smtClean="0"/>
              <a:t>Ungefähr 3500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257664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5867400" cy="5592763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10. In </a:t>
            </a:r>
            <a:r>
              <a:rPr lang="en-US" b="1" dirty="0" err="1" smtClean="0">
                <a:solidFill>
                  <a:schemeClr val="bg1"/>
                </a:solidFill>
              </a:rPr>
              <a:t>welcher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folgenden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Sprachen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wird</a:t>
            </a:r>
            <a:r>
              <a:rPr lang="en-US" b="1" dirty="0" smtClean="0">
                <a:solidFill>
                  <a:schemeClr val="bg1"/>
                </a:solidFill>
              </a:rPr>
              <a:t> von </a:t>
            </a:r>
            <a:r>
              <a:rPr lang="en-US" b="1" dirty="0" err="1" smtClean="0">
                <a:solidFill>
                  <a:schemeClr val="bg1"/>
                </a:solidFill>
              </a:rPr>
              <a:t>rechts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nach</a:t>
            </a:r>
            <a:r>
              <a:rPr lang="en-US" b="1" dirty="0" smtClean="0">
                <a:solidFill>
                  <a:schemeClr val="bg1"/>
                </a:solidFill>
              </a:rPr>
              <a:t> links </a:t>
            </a:r>
            <a:r>
              <a:rPr lang="en-US" b="1" dirty="0" err="1" smtClean="0">
                <a:solidFill>
                  <a:schemeClr val="bg1"/>
                </a:solidFill>
              </a:rPr>
              <a:t>geschrieben</a:t>
            </a:r>
            <a:r>
              <a:rPr lang="en-US" b="1" dirty="0" smtClean="0">
                <a:solidFill>
                  <a:schemeClr val="bg1"/>
                </a:solidFill>
              </a:rPr>
              <a:t>?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800" dirty="0" smtClean="0"/>
              <a:t>	a. </a:t>
            </a:r>
            <a:r>
              <a:rPr lang="en-US" sz="2800" dirty="0" err="1" smtClean="0"/>
              <a:t>Maltesisch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b. </a:t>
            </a:r>
            <a:r>
              <a:rPr lang="en-US" sz="2800" dirty="0" err="1" smtClean="0"/>
              <a:t>Hebräisch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c. </a:t>
            </a:r>
            <a:r>
              <a:rPr lang="en-US" sz="2800" dirty="0" err="1" smtClean="0"/>
              <a:t>Arabisch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d. </a:t>
            </a:r>
            <a:r>
              <a:rPr lang="en-US" sz="2800" dirty="0" err="1" smtClean="0"/>
              <a:t>Japanisch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415"/>
            <a:ext cx="2099575" cy="42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6858000" cy="61261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b="1" dirty="0" smtClean="0"/>
              <a:t>B. und C. </a:t>
            </a:r>
            <a:r>
              <a:rPr lang="en-US" sz="3000" b="1" dirty="0" err="1" smtClean="0"/>
              <a:t>Im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Hebräischen</a:t>
            </a:r>
            <a:r>
              <a:rPr lang="en-US" sz="3000" b="1" dirty="0" smtClean="0"/>
              <a:t> und </a:t>
            </a:r>
            <a:r>
              <a:rPr lang="en-US" sz="3000" b="1" dirty="0" err="1" smtClean="0"/>
              <a:t>Arabischen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				</a:t>
            </a:r>
            <a:r>
              <a:rPr lang="en-US" sz="3000" dirty="0" err="1" smtClean="0"/>
              <a:t>schreibt</a:t>
            </a:r>
            <a:r>
              <a:rPr lang="en-US" sz="3000" dirty="0" smtClean="0"/>
              <a:t> man  </a:t>
            </a:r>
            <a:br>
              <a:rPr lang="en-US" sz="3000" dirty="0" smtClean="0"/>
            </a:br>
            <a:r>
              <a:rPr lang="en-US" sz="3000" dirty="0" smtClean="0"/>
              <a:t>				von </a:t>
            </a:r>
            <a:r>
              <a:rPr lang="en-US" sz="3000" dirty="0" err="1" smtClean="0"/>
              <a:t>rechts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				</a:t>
            </a:r>
            <a:r>
              <a:rPr lang="en-US" sz="3000" dirty="0" err="1" smtClean="0"/>
              <a:t>nach</a:t>
            </a:r>
            <a:r>
              <a:rPr lang="en-US" sz="3000" dirty="0" smtClean="0"/>
              <a:t> links! </a:t>
            </a:r>
          </a:p>
          <a:p>
            <a:pPr algn="just">
              <a:buNone/>
            </a:pPr>
            <a:endParaRPr lang="en-US" sz="3000" b="1" dirty="0" smtClean="0"/>
          </a:p>
          <a:p>
            <a:pPr algn="just">
              <a:buNone/>
            </a:pPr>
            <a:r>
              <a:rPr lang="en-US" sz="3000" b="1" dirty="0" err="1" smtClean="0"/>
              <a:t>Im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Japanischen</a:t>
            </a:r>
            <a:r>
              <a:rPr lang="en-US" sz="3000" dirty="0" smtClean="0"/>
              <a:t> </a:t>
            </a:r>
            <a:r>
              <a:rPr lang="en-US" sz="3000" dirty="0" err="1" smtClean="0"/>
              <a:t>schreibt</a:t>
            </a:r>
            <a:r>
              <a:rPr lang="en-US" sz="3000" dirty="0" smtClean="0"/>
              <a:t> man von </a:t>
            </a:r>
            <a:r>
              <a:rPr lang="en-US" sz="3000" dirty="0" err="1" smtClean="0"/>
              <a:t>oben</a:t>
            </a:r>
            <a:r>
              <a:rPr lang="en-US" sz="3000" dirty="0" smtClean="0"/>
              <a:t> </a:t>
            </a:r>
            <a:r>
              <a:rPr lang="en-US" sz="3000" dirty="0" err="1" smtClean="0"/>
              <a:t>nach</a:t>
            </a:r>
            <a:r>
              <a:rPr lang="en-US" sz="3000" dirty="0" smtClean="0"/>
              <a:t> </a:t>
            </a:r>
            <a:r>
              <a:rPr lang="en-US" sz="3000" dirty="0" err="1" smtClean="0"/>
              <a:t>unten</a:t>
            </a:r>
            <a:r>
              <a:rPr lang="en-US" sz="3000" dirty="0" smtClean="0"/>
              <a:t> (und </a:t>
            </a:r>
            <a:r>
              <a:rPr lang="en-US" sz="3000" dirty="0" err="1" smtClean="0"/>
              <a:t>dann</a:t>
            </a:r>
            <a:r>
              <a:rPr lang="en-US" sz="3000" dirty="0" smtClean="0"/>
              <a:t> von </a:t>
            </a:r>
            <a:r>
              <a:rPr lang="en-US" sz="3000" dirty="0" err="1" smtClean="0"/>
              <a:t>rechts</a:t>
            </a:r>
            <a:r>
              <a:rPr lang="en-US" sz="3000" dirty="0" smtClean="0"/>
              <a:t> </a:t>
            </a:r>
            <a:r>
              <a:rPr lang="en-US" sz="3000" dirty="0" err="1" smtClean="0"/>
              <a:t>nach</a:t>
            </a:r>
            <a:r>
              <a:rPr lang="en-US" sz="3000" dirty="0" smtClean="0"/>
              <a:t> links). </a:t>
            </a:r>
          </a:p>
          <a:p>
            <a:pPr algn="just">
              <a:buNone/>
            </a:pPr>
            <a:r>
              <a:rPr lang="en-US" sz="3000" b="1" dirty="0" err="1" smtClean="0"/>
              <a:t>Im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Maltesischen</a:t>
            </a:r>
            <a:r>
              <a:rPr lang="en-US" sz="3000" dirty="0" smtClean="0"/>
              <a:t> </a:t>
            </a:r>
            <a:r>
              <a:rPr lang="en-US" sz="3000" dirty="0" err="1" smtClean="0"/>
              <a:t>schreibt</a:t>
            </a:r>
            <a:r>
              <a:rPr lang="en-US" sz="3000" dirty="0" smtClean="0"/>
              <a:t> man </a:t>
            </a:r>
            <a:r>
              <a:rPr lang="en-US" sz="3000" dirty="0" err="1" smtClean="0"/>
              <a:t>wie</a:t>
            </a:r>
            <a:r>
              <a:rPr lang="en-US" sz="3000" dirty="0" smtClean="0"/>
              <a:t> </a:t>
            </a:r>
            <a:r>
              <a:rPr lang="en-US" sz="3000" dirty="0" err="1" smtClean="0"/>
              <a:t>bei</a:t>
            </a:r>
            <a:r>
              <a:rPr lang="en-US" sz="3000" dirty="0" smtClean="0"/>
              <a:t> </a:t>
            </a:r>
            <a:r>
              <a:rPr lang="en-US" sz="3000" dirty="0" err="1" smtClean="0"/>
              <a:t>uns</a:t>
            </a:r>
            <a:r>
              <a:rPr lang="en-US" sz="3000" dirty="0" smtClean="0"/>
              <a:t> von links </a:t>
            </a:r>
            <a:r>
              <a:rPr lang="en-US" sz="3000" dirty="0" err="1" smtClean="0"/>
              <a:t>nach</a:t>
            </a:r>
            <a:r>
              <a:rPr lang="en-US" sz="3000" dirty="0" smtClean="0"/>
              <a:t> </a:t>
            </a:r>
            <a:r>
              <a:rPr lang="en-US" sz="3000" dirty="0" err="1" smtClean="0"/>
              <a:t>rechts</a:t>
            </a:r>
            <a:r>
              <a:rPr lang="en-US" sz="3000" dirty="0" smtClean="0"/>
              <a:t>.</a:t>
            </a:r>
          </a:p>
          <a:p>
            <a:pPr algn="just">
              <a:buNone/>
            </a:pPr>
            <a:endParaRPr lang="en-US" sz="3000" dirty="0" smtClean="0"/>
          </a:p>
          <a:p>
            <a:pPr algn="just">
              <a:buNone/>
            </a:pPr>
            <a:endParaRPr lang="de-DE" sz="3000" dirty="0"/>
          </a:p>
        </p:txBody>
      </p:sp>
      <p:pic>
        <p:nvPicPr>
          <p:cNvPr id="4" name="Picture 3" descr="hebr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056" y="1143000"/>
            <a:ext cx="2523744" cy="1752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415"/>
            <a:ext cx="2099575" cy="42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b="1" dirty="0" smtClean="0"/>
          </a:p>
          <a:p>
            <a:pPr algn="just">
              <a:buNone/>
            </a:pPr>
            <a:r>
              <a:rPr lang="en-US" sz="4400" b="1" dirty="0" err="1" smtClean="0">
                <a:solidFill>
                  <a:schemeClr val="bg1"/>
                </a:solidFill>
              </a:rPr>
              <a:t>Schön</a:t>
            </a:r>
            <a:r>
              <a:rPr lang="en-US" sz="4400" b="1" dirty="0" smtClean="0">
                <a:solidFill>
                  <a:schemeClr val="bg1"/>
                </a:solidFill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</a:rPr>
              <a:t>dass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ihr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mitgemacht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habt</a:t>
            </a:r>
            <a:r>
              <a:rPr lang="en-US" sz="4400" b="1" dirty="0" smtClean="0">
                <a:solidFill>
                  <a:schemeClr val="bg1"/>
                </a:solidFill>
              </a:rPr>
              <a:t>!</a:t>
            </a:r>
          </a:p>
          <a:p>
            <a:pPr algn="just">
              <a:buNone/>
            </a:pPr>
            <a:r>
              <a:rPr lang="de-AT" sz="3000" b="1" dirty="0" smtClean="0"/>
              <a:t>Und gewonnen hat……</a:t>
            </a:r>
            <a:endParaRPr lang="de-DE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351588" cy="21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6019800" cy="6126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Unglaublich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b="1" dirty="0" smtClean="0"/>
              <a:t>6000 und 7000 </a:t>
            </a:r>
            <a:r>
              <a:rPr lang="en-US" dirty="0" err="1" smtClean="0"/>
              <a:t>Sprachen</a:t>
            </a:r>
            <a:r>
              <a:rPr lang="en-US" dirty="0" smtClean="0"/>
              <a:t> </a:t>
            </a:r>
            <a:r>
              <a:rPr lang="en-US" dirty="0" err="1" smtClean="0"/>
              <a:t>weltweit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257664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 err="1" smtClean="0">
                <a:solidFill>
                  <a:schemeClr val="bg1"/>
                </a:solidFill>
              </a:rPr>
              <a:t>Sprechen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Mensch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schon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sehr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lange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aber</a:t>
            </a:r>
            <a:r>
              <a:rPr lang="en-US" b="1" dirty="0" smtClean="0">
                <a:solidFill>
                  <a:schemeClr val="bg1"/>
                </a:solidFill>
              </a:rPr>
              <a:t> das </a:t>
            </a:r>
            <a:r>
              <a:rPr lang="en-US" b="1" dirty="0" err="1" smtClean="0">
                <a:solidFill>
                  <a:schemeClr val="bg1"/>
                </a:solidFill>
              </a:rPr>
              <a:t>Schreiben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ist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noch</a:t>
            </a:r>
            <a:r>
              <a:rPr lang="en-US" b="1" dirty="0" smtClean="0">
                <a:solidFill>
                  <a:schemeClr val="bg1"/>
                </a:solidFill>
              </a:rPr>
              <a:t> gar </a:t>
            </a:r>
            <a:r>
              <a:rPr lang="en-US" b="1" dirty="0" err="1" smtClean="0">
                <a:solidFill>
                  <a:schemeClr val="bg1"/>
                </a:solidFill>
              </a:rPr>
              <a:t>nicht</a:t>
            </a:r>
            <a:r>
              <a:rPr lang="en-US" b="1" dirty="0" smtClean="0">
                <a:solidFill>
                  <a:schemeClr val="bg1"/>
                </a:solidFill>
              </a:rPr>
              <a:t> so alt. Was </a:t>
            </a:r>
            <a:r>
              <a:rPr lang="en-US" b="1" dirty="0" err="1" smtClean="0">
                <a:solidFill>
                  <a:schemeClr val="bg1"/>
                </a:solidFill>
              </a:rPr>
              <a:t>ist</a:t>
            </a:r>
            <a:r>
              <a:rPr lang="en-US" b="1" dirty="0" smtClean="0">
                <a:solidFill>
                  <a:schemeClr val="bg1"/>
                </a:solidFill>
              </a:rPr>
              <a:t> die </a:t>
            </a:r>
            <a:r>
              <a:rPr lang="en-US" b="1" dirty="0" err="1" smtClean="0">
                <a:solidFill>
                  <a:schemeClr val="bg1"/>
                </a:solidFill>
              </a:rPr>
              <a:t>älteste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bekannte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Schrift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pPr marL="914400" lvl="1" indent="-514350">
              <a:buAutoNum type="alphaLcPeriod"/>
            </a:pPr>
            <a:r>
              <a:rPr lang="de-DE" dirty="0" smtClean="0"/>
              <a:t>Die Keilschrift</a:t>
            </a:r>
          </a:p>
          <a:p>
            <a:pPr marL="914400" lvl="1" indent="-514350">
              <a:buAutoNum type="alphaLcPeriod"/>
            </a:pPr>
            <a:r>
              <a:rPr lang="de-DE" dirty="0" smtClean="0"/>
              <a:t>Die ägyptischen Hieroglyphen</a:t>
            </a:r>
          </a:p>
          <a:p>
            <a:pPr marL="914400" lvl="1" indent="-514350">
              <a:buAutoNum type="alphaLcPeriod"/>
            </a:pPr>
            <a:r>
              <a:rPr lang="de-DE" dirty="0" smtClean="0"/>
              <a:t>Das kyrillische Alphabet</a:t>
            </a:r>
          </a:p>
          <a:p>
            <a:pPr marL="914400" lvl="1" indent="-514350">
              <a:buAutoNum type="alphaLcPeriod"/>
            </a:pPr>
            <a:r>
              <a:rPr lang="de-DE" dirty="0" smtClean="0"/>
              <a:t>Die phönizische Schrift </a:t>
            </a:r>
          </a:p>
          <a:p>
            <a:pPr marL="514350" indent="-51435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021" y="1524000"/>
            <a:ext cx="2018948" cy="38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305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A. Es </a:t>
            </a:r>
            <a:r>
              <a:rPr lang="en-US" b="1" dirty="0" err="1" smtClean="0"/>
              <a:t>ist</a:t>
            </a:r>
            <a:r>
              <a:rPr lang="en-US" b="1" dirty="0" smtClean="0"/>
              <a:t> die </a:t>
            </a:r>
            <a:r>
              <a:rPr lang="en-US" b="1" dirty="0" err="1" smtClean="0"/>
              <a:t>Keilschrift</a:t>
            </a:r>
            <a:r>
              <a:rPr lang="en-US" b="1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Sumerer</a:t>
            </a:r>
            <a:r>
              <a:rPr lang="en-US" b="1" dirty="0" smtClean="0"/>
              <a:t>,</a:t>
            </a:r>
            <a:r>
              <a:rPr lang="en-US" dirty="0" smtClean="0"/>
              <a:t> die </a:t>
            </a:r>
            <a:r>
              <a:rPr lang="en-US" dirty="0" err="1" smtClean="0"/>
              <a:t>bereits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5000 </a:t>
            </a:r>
            <a:r>
              <a:rPr lang="en-US" dirty="0" err="1" smtClean="0"/>
              <a:t>Jahren</a:t>
            </a:r>
            <a:r>
              <a:rPr lang="en-US" dirty="0" smtClean="0"/>
              <a:t> </a:t>
            </a:r>
            <a:r>
              <a:rPr lang="en-US" dirty="0" err="1" smtClean="0"/>
              <a:t>verwendet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die </a:t>
            </a:r>
            <a:r>
              <a:rPr lang="en-US" dirty="0" err="1" smtClean="0"/>
              <a:t>ägyptischen</a:t>
            </a:r>
            <a:r>
              <a:rPr lang="en-US" dirty="0" smtClean="0"/>
              <a:t> </a:t>
            </a:r>
            <a:r>
              <a:rPr lang="en-US" dirty="0" err="1" smtClean="0"/>
              <a:t>Hiero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glyphen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Bilderschrift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Picture 4" descr="cuneiform_sumer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667000"/>
            <a:ext cx="2119361" cy="2194560"/>
          </a:xfrm>
          <a:prstGeom prst="rect">
            <a:avLst/>
          </a:prstGeom>
        </p:spPr>
      </p:pic>
      <p:pic>
        <p:nvPicPr>
          <p:cNvPr id="6" name="Picture 5" descr="cuneiform-mea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667000"/>
            <a:ext cx="3276600" cy="2764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Sumerische Keilschrift</a:t>
            </a:r>
            <a:endParaRPr lang="de-DE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5021" y="1524000"/>
            <a:ext cx="2018948" cy="38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0010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AT" sz="4100" dirty="0" smtClean="0">
                <a:solidFill>
                  <a:schemeClr val="bg1"/>
                </a:solidFill>
              </a:rPr>
              <a:t>3. </a:t>
            </a:r>
            <a:r>
              <a:rPr lang="en-US" sz="4100" b="1" dirty="0" err="1" smtClean="0">
                <a:solidFill>
                  <a:schemeClr val="bg1"/>
                </a:solidFill>
              </a:rPr>
              <a:t>Woher</a:t>
            </a:r>
            <a:r>
              <a:rPr lang="en-US" sz="4100" b="1" dirty="0" smtClean="0">
                <a:solidFill>
                  <a:schemeClr val="bg1"/>
                </a:solidFill>
              </a:rPr>
              <a:t> </a:t>
            </a:r>
            <a:r>
              <a:rPr lang="en-US" sz="4100" b="1" dirty="0" err="1" smtClean="0">
                <a:solidFill>
                  <a:schemeClr val="bg1"/>
                </a:solidFill>
              </a:rPr>
              <a:t>kommt</a:t>
            </a:r>
            <a:r>
              <a:rPr lang="en-US" sz="4100" b="1" dirty="0" smtClean="0">
                <a:solidFill>
                  <a:schemeClr val="bg1"/>
                </a:solidFill>
              </a:rPr>
              <a:t> die </a:t>
            </a:r>
            <a:r>
              <a:rPr lang="en-US" sz="4100" b="1" dirty="0" err="1" smtClean="0">
                <a:solidFill>
                  <a:schemeClr val="bg1"/>
                </a:solidFill>
              </a:rPr>
              <a:t>Gebärdensprache</a:t>
            </a:r>
            <a:r>
              <a:rPr lang="en-US" sz="4100" b="1" dirty="0" smtClean="0">
                <a:solidFill>
                  <a:schemeClr val="bg1"/>
                </a:solidFill>
              </a:rPr>
              <a:t>?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 smtClean="0"/>
              <a:t>	a. Man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von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Zeichensprache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Menschenaffen</a:t>
            </a:r>
            <a:r>
              <a:rPr lang="en-US" dirty="0" smtClean="0"/>
              <a:t> in 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abgeschaut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von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französischen</a:t>
            </a:r>
            <a:r>
              <a:rPr lang="en-US" dirty="0" smtClean="0"/>
              <a:t> </a:t>
            </a:r>
            <a:r>
              <a:rPr lang="en-US" dirty="0" err="1" smtClean="0"/>
              <a:t>Abt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namens</a:t>
            </a:r>
            <a:r>
              <a:rPr lang="en-US" dirty="0" smtClean="0"/>
              <a:t> </a:t>
            </a:r>
            <a:r>
              <a:rPr lang="en-US" dirty="0" err="1" smtClean="0"/>
              <a:t>Abbé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l'Epée</a:t>
            </a:r>
            <a:r>
              <a:rPr lang="en-US" dirty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1760 und </a:t>
            </a:r>
            <a:br>
              <a:rPr lang="en-US" dirty="0" smtClean="0"/>
            </a:br>
            <a:r>
              <a:rPr lang="en-US" dirty="0" smtClean="0"/>
              <a:t>1789 </a:t>
            </a:r>
            <a:r>
              <a:rPr lang="en-US" dirty="0" err="1" smtClean="0"/>
              <a:t>entwickelt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entwickelte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auf </a:t>
            </a:r>
            <a:r>
              <a:rPr lang="en-US" dirty="0" err="1" smtClean="0"/>
              <a:t>natürliche</a:t>
            </a:r>
            <a:r>
              <a:rPr lang="en-US" dirty="0" smtClean="0"/>
              <a:t> Weise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Gehörlose</a:t>
            </a:r>
            <a:r>
              <a:rPr lang="en-US" dirty="0" smtClean="0"/>
              <a:t> </a:t>
            </a:r>
            <a:r>
              <a:rPr lang="en-US" dirty="0" err="1" smtClean="0"/>
              <a:t>regelmäßige</a:t>
            </a:r>
            <a:r>
              <a:rPr lang="en-US" dirty="0" smtClean="0"/>
              <a:t> </a:t>
            </a:r>
            <a:r>
              <a:rPr lang="en-US" dirty="0" err="1" smtClean="0"/>
              <a:t>Treffen</a:t>
            </a:r>
            <a:r>
              <a:rPr lang="en-US" dirty="0" smtClean="0"/>
              <a:t>  </a:t>
            </a:r>
            <a:r>
              <a:rPr lang="en-US" dirty="0" err="1" smtClean="0"/>
              <a:t>organisierten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in </a:t>
            </a:r>
            <a:r>
              <a:rPr lang="en-US" dirty="0" err="1" smtClean="0"/>
              <a:t>einem</a:t>
            </a:r>
            <a:r>
              <a:rPr lang="en-US" dirty="0" smtClean="0"/>
              <a:t> Labor </a:t>
            </a:r>
            <a:r>
              <a:rPr lang="en-US" dirty="0" err="1" smtClean="0"/>
              <a:t>der</a:t>
            </a:r>
            <a:r>
              <a:rPr lang="en-US" dirty="0" smtClean="0"/>
              <a:t> Gallaudet </a:t>
            </a:r>
            <a:br>
              <a:rPr lang="en-US" dirty="0" smtClean="0"/>
            </a:br>
            <a:r>
              <a:rPr lang="en-US" dirty="0" smtClean="0"/>
              <a:t>University in den USA </a:t>
            </a:r>
            <a:r>
              <a:rPr lang="en-US" dirty="0" err="1" smtClean="0"/>
              <a:t>entwickelt</a:t>
            </a:r>
            <a:r>
              <a:rPr lang="en-US" dirty="0" smtClean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447800"/>
            <a:ext cx="1855787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2484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B.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Abt</a:t>
            </a:r>
            <a:r>
              <a:rPr lang="en-US" dirty="0" smtClean="0"/>
              <a:t> </a:t>
            </a:r>
            <a:r>
              <a:rPr lang="en-US" dirty="0" err="1" smtClean="0"/>
              <a:t>Abbé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l'Epée</a:t>
            </a:r>
            <a:r>
              <a:rPr lang="en-US" dirty="0"/>
              <a:t> </a:t>
            </a:r>
            <a:r>
              <a:rPr lang="en-US" dirty="0" err="1" smtClean="0"/>
              <a:t>erkannte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erstes</a:t>
            </a:r>
            <a:r>
              <a:rPr lang="en-US" dirty="0" smtClean="0"/>
              <a:t> den Wert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Zeichensprache</a:t>
            </a:r>
            <a:r>
              <a:rPr lang="en-US" dirty="0" smtClean="0"/>
              <a:t> um </a:t>
            </a:r>
            <a:r>
              <a:rPr lang="en-US" dirty="0" err="1" smtClean="0"/>
              <a:t>gehörlosen</a:t>
            </a:r>
            <a:r>
              <a:rPr lang="en-US" dirty="0" smtClean="0"/>
              <a:t> </a:t>
            </a:r>
            <a:r>
              <a:rPr lang="en-US" dirty="0" err="1" smtClean="0"/>
              <a:t>Kindern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kommunizieren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Aus seiner </a:t>
            </a:r>
            <a:r>
              <a:rPr lang="en-US" dirty="0" err="1" smtClean="0"/>
              <a:t>Arbeit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/>
              <a:t>Saint Jacques </a:t>
            </a:r>
            <a:r>
              <a:rPr lang="en-US" dirty="0" smtClean="0"/>
              <a:t>in Paris </a:t>
            </a:r>
            <a:r>
              <a:rPr lang="en-US" dirty="0" err="1" smtClean="0"/>
              <a:t>entstanden</a:t>
            </a:r>
            <a:r>
              <a:rPr lang="en-US" dirty="0" smtClean="0"/>
              <a:t>, das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existiert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447800"/>
            <a:ext cx="1855787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4. </a:t>
            </a:r>
            <a:r>
              <a:rPr lang="de-AT" b="1" dirty="0">
                <a:solidFill>
                  <a:schemeClr val="bg1"/>
                </a:solidFill>
              </a:rPr>
              <a:t>In welchem Land wird Kymrisch </a:t>
            </a:r>
            <a:r>
              <a:rPr lang="de-AT" b="1" dirty="0" smtClean="0">
                <a:solidFill>
                  <a:schemeClr val="bg1"/>
                </a:solidFill>
              </a:rPr>
              <a:t>gesprochen</a:t>
            </a:r>
            <a:r>
              <a:rPr lang="en-US" b="1" dirty="0" smtClean="0">
                <a:solidFill>
                  <a:schemeClr val="bg1"/>
                </a:solidFill>
              </a:rPr>
              <a:t>?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 Auf den </a:t>
            </a:r>
            <a:r>
              <a:rPr lang="en-US" dirty="0" err="1" smtClean="0"/>
              <a:t>färöischen</a:t>
            </a:r>
            <a:r>
              <a:rPr lang="en-US" dirty="0" smtClean="0"/>
              <a:t> </a:t>
            </a:r>
            <a:r>
              <a:rPr lang="en-US" dirty="0" err="1" smtClean="0"/>
              <a:t>Inseln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In Wales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c. In </a:t>
            </a:r>
            <a:r>
              <a:rPr lang="en-US" dirty="0" err="1" smtClean="0"/>
              <a:t>Schottland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d. In </a:t>
            </a:r>
            <a:r>
              <a:rPr lang="en-US" dirty="0" err="1" smtClean="0"/>
              <a:t>Irland</a:t>
            </a:r>
            <a:r>
              <a:rPr lang="en-US" dirty="0" smtClean="0"/>
              <a:t>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3352800" cy="46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2030"/>
            <a:ext cx="5638800" cy="44196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/>
              <a:t>B. </a:t>
            </a:r>
            <a:r>
              <a:rPr lang="de-AT" b="1" dirty="0" smtClean="0"/>
              <a:t>Kymrisch</a:t>
            </a:r>
            <a:r>
              <a:rPr lang="de-AT" dirty="0" smtClean="0"/>
              <a:t> </a:t>
            </a:r>
            <a:r>
              <a:rPr lang="de-AT" dirty="0"/>
              <a:t>ist eine keltische Sprache, die in Wales gesprochen wird</a:t>
            </a:r>
            <a:r>
              <a:rPr lang="de-AT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 </a:t>
            </a:r>
            <a:endParaRPr lang="de-AT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92030"/>
            <a:ext cx="3352800" cy="46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Prikaz na zaslonu (4:3)</PresentationFormat>
  <Paragraphs>96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Theme</vt:lpstr>
      <vt:lpstr>Europäischer Tag der Sprachen QUIZ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>ECML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 26th of September</dc:title>
  <dc:creator>Alina</dc:creator>
  <cp:lastModifiedBy>prof</cp:lastModifiedBy>
  <cp:revision>152</cp:revision>
  <dcterms:created xsi:type="dcterms:W3CDTF">2012-11-05T14:16:57Z</dcterms:created>
  <dcterms:modified xsi:type="dcterms:W3CDTF">2016-09-23T11:02:24Z</dcterms:modified>
</cp:coreProperties>
</file>